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9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Semplicita Pro" panose="02000000000000000000" pitchFamily="50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4" d="100"/>
          <a:sy n="24" d="100"/>
        </p:scale>
        <p:origin x="987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8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20" t="68" r="3258" b="56141"/>
          <a:stretch>
            <a:fillRect/>
          </a:stretch>
        </p:blipFill>
        <p:spPr>
          <a:xfrm>
            <a:off x="581832" y="523601"/>
            <a:ext cx="17164704" cy="92542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68368" y="2764387"/>
            <a:ext cx="12245330" cy="372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5"/>
              </a:lnSpc>
            </a:pPr>
            <a:r>
              <a:rPr lang="en-US" sz="7075" spc="1698">
                <a:solidFill>
                  <a:srgbClr val="FFFFFF"/>
                </a:solidFill>
                <a:latin typeface="Semplicita Pro"/>
              </a:rPr>
              <a:t>COMMUNITIES OF CALLING</a:t>
            </a:r>
          </a:p>
          <a:p>
            <a:pPr algn="ctr">
              <a:lnSpc>
                <a:spcPts val="9905"/>
              </a:lnSpc>
            </a:pPr>
            <a:r>
              <a:rPr lang="en-US" sz="7075" spc="1698">
                <a:solidFill>
                  <a:srgbClr val="FFFFFF"/>
                </a:solidFill>
                <a:latin typeface="Semplicita Pro"/>
              </a:rPr>
              <a:t>INITIATIVE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92080" y="7049071"/>
            <a:ext cx="6903840" cy="22092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82516" y="1028700"/>
            <a:ext cx="12322969" cy="137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TEAM CHECK-IN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3561715"/>
            <a:ext cx="17351852" cy="4959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What </a:t>
            </a:r>
            <a:r>
              <a:rPr lang="en-US" sz="5599" dirty="0">
                <a:solidFill>
                  <a:srgbClr val="FFFFFF"/>
                </a:solidFill>
                <a:latin typeface="Semplicita Pro"/>
              </a:rPr>
              <a:t>are 1-2 things you heard today?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FFFFFF"/>
                </a:solidFill>
                <a:latin typeface="Semplicita Pro"/>
              </a:rPr>
              <a:t>What has sparked new thinking about your project, clarified your vision, or raised new questions?</a:t>
            </a:r>
          </a:p>
          <a:p>
            <a:pPr marL="0" lvl="0" indent="0" algn="ctr">
              <a:lnSpc>
                <a:spcPts val="7839"/>
              </a:lnSpc>
              <a:spcBef>
                <a:spcPct val="0"/>
              </a:spcBef>
              <a:buFont typeface="Arial"/>
              <a:buChar char="•"/>
            </a:pPr>
            <a:endParaRPr lang="en-US" sz="5599" dirty="0">
              <a:solidFill>
                <a:srgbClr val="FFFFFF"/>
              </a:solidFill>
              <a:latin typeface="Semplicita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8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20" t="68" r="3258" b="56141"/>
          <a:stretch>
            <a:fillRect/>
          </a:stretch>
        </p:blipFill>
        <p:spPr>
          <a:xfrm>
            <a:off x="581832" y="523601"/>
            <a:ext cx="17164704" cy="92542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68368" y="2764387"/>
            <a:ext cx="12245330" cy="372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5"/>
              </a:lnSpc>
            </a:pPr>
            <a:r>
              <a:rPr lang="en-US" sz="7075" spc="1698">
                <a:solidFill>
                  <a:srgbClr val="FFFFFF"/>
                </a:solidFill>
                <a:latin typeface="Semplicita Pro"/>
              </a:rPr>
              <a:t>COMMUNITIES OF CALLING</a:t>
            </a:r>
          </a:p>
          <a:p>
            <a:pPr algn="ctr">
              <a:lnSpc>
                <a:spcPts val="9905"/>
              </a:lnSpc>
            </a:pPr>
            <a:r>
              <a:rPr lang="en-US" sz="7075" spc="1698">
                <a:solidFill>
                  <a:srgbClr val="FFFFFF"/>
                </a:solidFill>
                <a:latin typeface="Semplicita Pro"/>
              </a:rPr>
              <a:t>INITIATIVE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92080" y="7049071"/>
            <a:ext cx="6903840" cy="22092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20" t="68" r="3258" b="56141"/>
          <a:stretch>
            <a:fillRect/>
          </a:stretch>
        </p:blipFill>
        <p:spPr>
          <a:xfrm>
            <a:off x="581832" y="523601"/>
            <a:ext cx="17164704" cy="92542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732" t="4398" r="6512" b="7870"/>
          <a:stretch>
            <a:fillRect/>
          </a:stretch>
        </p:blipFill>
        <p:spPr>
          <a:xfrm>
            <a:off x="3897447" y="-43148"/>
            <a:ext cx="10084841" cy="103301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82516" y="3109027"/>
            <a:ext cx="12322969" cy="406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YOUR PROJECTS: INSIGHTS &amp; OPPORTUNITIES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05006" y="1028700"/>
            <a:ext cx="13077989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PROJECT PLANNING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2666709"/>
            <a:ext cx="17351852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What could you do to awaken and strengthen 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a sense of God’s calling in your congregation?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Step 1: Listen &amp; learn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Step 2: Discern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Step 3: Plan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Step 4: Launch</a:t>
            </a:r>
          </a:p>
          <a:p>
            <a:pPr marL="0" lvl="0" indent="0" algn="ctr">
              <a:lnSpc>
                <a:spcPts val="7839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0769" y="1830909"/>
            <a:ext cx="14446462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AREAS OF EXCITEMENT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4029594"/>
            <a:ext cx="17351852" cy="295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Listening &amp; discernment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Resonance with mission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Recognizing need for common language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0769" y="1830909"/>
            <a:ext cx="14446462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AREAS FOR GROWTH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4029594"/>
            <a:ext cx="17351852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Theological foundations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Focus on calling in activities - pray/work/study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Goals &amp; impact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0769" y="1453399"/>
            <a:ext cx="14446462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LISTENING ACTIVITIES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3463329"/>
            <a:ext cx="17351852" cy="493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Start with stories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Grounded in context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How will you continue listening to those who are involved with or impacted by your project?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0769" y="1028700"/>
            <a:ext cx="14446462" cy="2701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THEOLOGICAL FOUNDATIONS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5262" y="4096975"/>
            <a:ext cx="17351852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What in your particular tradition, theologies, or Scripture informs &amp; grounds your work on calling?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How can your team keep theological reflection at the heart of your work?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0769" y="2444362"/>
            <a:ext cx="14446462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ACTIVITIES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4453410"/>
            <a:ext cx="17351852" cy="295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Pray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Work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Study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82516" y="4462343"/>
            <a:ext cx="12322969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VISIO PILGRIMAGE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0769" y="1359021"/>
            <a:ext cx="14446462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PRAY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3124771"/>
            <a:ext cx="17351852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Retreats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Spiritual practices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Spiritual direction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Scripture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Sunday worship - prayer/preaching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0769" y="1359021"/>
            <a:ext cx="14446462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WORK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3124771"/>
            <a:ext cx="17351852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Community outreach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Lifespan &amp; profession groups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Website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Art projects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Storytelling &amp; teaching language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Pastoral care &amp; church leadership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0769" y="1359021"/>
            <a:ext cx="14446462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STUDY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3124771"/>
            <a:ext cx="17351852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Speakers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Small groups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Adult </a:t>
            </a:r>
            <a:r>
              <a:rPr lang="en-US" sz="5600" dirty="0" err="1">
                <a:solidFill>
                  <a:srgbClr val="FFFFFF"/>
                </a:solidFill>
                <a:latin typeface="Semplicita Pro"/>
              </a:rPr>
              <a:t>ed</a:t>
            </a:r>
            <a:r>
              <a:rPr lang="en-US" sz="5600" dirty="0">
                <a:solidFill>
                  <a:srgbClr val="FFFFFF"/>
                </a:solidFill>
                <a:latin typeface="Semplicita Pro"/>
              </a:rPr>
              <a:t> classes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Book study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Confirmation classes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8074" y="3604895"/>
            <a:ext cx="17351852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Starting new activities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Adapting existing ministries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8074" y="3604895"/>
            <a:ext cx="17351852" cy="295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Internal focus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External focus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8074" y="3604895"/>
            <a:ext cx="17351852" cy="295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Personal calling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Communal calling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8074" y="1830479"/>
            <a:ext cx="17351852" cy="691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What may be an area of growth for your project: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Starting new ministries or adapting existing?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Internal or external focus?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Personal or communal calling?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0769" y="1359021"/>
            <a:ext cx="14446462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GOALS &amp; IMPACT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3124771"/>
            <a:ext cx="17351852" cy="592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Goals: what change do you hope to bring?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Impact: what will happen to people 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because of your activities? 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Initial, intermediate, long-term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0769" y="1359021"/>
            <a:ext cx="14446462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CAPACITY &amp; MISSION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3124771"/>
            <a:ext cx="17351852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Mission = strong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Capacity - expand leadership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Given all that you plan to do, 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what are you NOT going to do this year?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8074" y="3604895"/>
            <a:ext cx="17351852" cy="295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What do you notice?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  <a:buFont typeface="Arial"/>
              <a:buChar char="•"/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What questions do you have?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82516" y="1398300"/>
            <a:ext cx="12322969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VISIO PILGRIMAGE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3676914"/>
            <a:ext cx="17351852" cy="493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Semplicita Pro"/>
              </a:rPr>
              <a:t>What word or image speaks to you 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Semplicita Pro"/>
              </a:rPr>
              <a:t>from this poster?  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600">
              <a:solidFill>
                <a:srgbClr val="FFFFFF"/>
              </a:solidFill>
              <a:latin typeface="Semplicita Pro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Semplicita Pro"/>
              </a:rPr>
              <a:t>How might God be speaking through this word or image to illuminate some aspect of the project?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8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20" t="68" r="3258" b="56141"/>
          <a:stretch>
            <a:fillRect/>
          </a:stretch>
        </p:blipFill>
        <p:spPr>
          <a:xfrm>
            <a:off x="581832" y="523601"/>
            <a:ext cx="17164704" cy="92542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68368" y="2764387"/>
            <a:ext cx="12245330" cy="372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5"/>
              </a:lnSpc>
            </a:pPr>
            <a:r>
              <a:rPr lang="en-US" sz="7075" spc="1698">
                <a:solidFill>
                  <a:srgbClr val="FFFFFF"/>
                </a:solidFill>
                <a:latin typeface="Semplicita Pro"/>
              </a:rPr>
              <a:t>COMMUNITIES OF CALLING</a:t>
            </a:r>
          </a:p>
          <a:p>
            <a:pPr algn="ctr">
              <a:lnSpc>
                <a:spcPts val="9905"/>
              </a:lnSpc>
            </a:pPr>
            <a:r>
              <a:rPr lang="en-US" sz="7075" spc="1698">
                <a:solidFill>
                  <a:srgbClr val="FFFFFF"/>
                </a:solidFill>
                <a:latin typeface="Semplicita Pro"/>
              </a:rPr>
              <a:t>INITIATIVE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92080" y="7049071"/>
            <a:ext cx="6903840" cy="220922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20" t="68" r="3258" b="56141"/>
          <a:stretch>
            <a:fillRect/>
          </a:stretch>
        </p:blipFill>
        <p:spPr>
          <a:xfrm>
            <a:off x="581832" y="523601"/>
            <a:ext cx="17164704" cy="92542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732" t="4398" r="6512" b="7870"/>
          <a:stretch>
            <a:fillRect/>
          </a:stretch>
        </p:blipFill>
        <p:spPr>
          <a:xfrm>
            <a:off x="3897447" y="-43148"/>
            <a:ext cx="10084841" cy="103301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21848" y="933450"/>
            <a:ext cx="17428052" cy="7796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Leader:  “Were not our hearts burning within us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 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All:           while he was talking to us on the road,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                  while he was opening the scriptures to us?”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 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Leader:   Blessed are those whose strength is in you.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 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All:           Whose hearts are set on the pilgrims’ way.</a:t>
            </a:r>
          </a:p>
          <a:p>
            <a:pPr marL="0" lvl="0" indent="0" algn="ctr">
              <a:lnSpc>
                <a:spcPts val="7839"/>
              </a:lnSpc>
              <a:spcBef>
                <a:spcPct val="0"/>
              </a:spcBef>
              <a:buFont typeface="Arial"/>
              <a:buChar char="•"/>
            </a:pPr>
            <a:endParaRPr lang="en-US" sz="4800" dirty="0">
              <a:solidFill>
                <a:srgbClr val="FFFFFF"/>
              </a:solidFill>
              <a:latin typeface="Semplicita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21848" y="933450"/>
            <a:ext cx="17428052" cy="864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Leader:  May righteousness go before us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 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All:           and peace be a pathway for our feet,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endParaRPr lang="en-US" sz="4800" dirty="0">
              <a:solidFill>
                <a:srgbClr val="FFFFFF"/>
              </a:solidFill>
              <a:latin typeface="Semplicita Pro"/>
            </a:endParaRP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Leader:   and the blessing of God, our beginning 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                  and our end, be amongst us this day</a:t>
            </a:r>
          </a:p>
          <a:p>
            <a:pPr marL="1783080" lvl="3"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	     and remain with us always.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 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All:            Amen.           </a:t>
            </a:r>
          </a:p>
          <a:p>
            <a:pPr marL="0" lvl="0" indent="0" algn="ctr">
              <a:lnSpc>
                <a:spcPts val="7839"/>
              </a:lnSpc>
              <a:spcBef>
                <a:spcPct val="0"/>
              </a:spcBef>
              <a:buFont typeface="Arial"/>
              <a:buChar char="•"/>
            </a:pPr>
            <a:endParaRPr lang="en-US" sz="4800" dirty="0">
              <a:solidFill>
                <a:srgbClr val="FFFFFF"/>
              </a:solidFill>
              <a:latin typeface="Semplicita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82516" y="1028700"/>
            <a:ext cx="12322969" cy="137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YEAR 2 OVERVIEW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3824" y="2675564"/>
            <a:ext cx="16780352" cy="6873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Final Project Proposals accepted starting August 1</a:t>
            </a:r>
            <a:r>
              <a:rPr lang="en-US" sz="4800" baseline="30000" dirty="0">
                <a:solidFill>
                  <a:srgbClr val="FFFFFF"/>
                </a:solidFill>
                <a:latin typeface="Semplicita Pro"/>
              </a:rPr>
              <a:t>st</a:t>
            </a:r>
            <a:endParaRPr lang="en-US" sz="4800" dirty="0">
              <a:solidFill>
                <a:srgbClr val="FFFFFF"/>
              </a:solidFill>
              <a:latin typeface="Semplicita Pro"/>
            </a:endParaRPr>
          </a:p>
          <a:p>
            <a:pPr marL="685800" indent="-685800">
              <a:lnSpc>
                <a:spcPts val="67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Sept. 1 = final deadline</a:t>
            </a:r>
          </a:p>
          <a:p>
            <a:pPr marL="685800" indent="-685800">
              <a:lnSpc>
                <a:spcPts val="67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Project Narrative + Budget + W-9</a:t>
            </a:r>
          </a:p>
          <a:p>
            <a:pPr>
              <a:lnSpc>
                <a:spcPts val="6719"/>
              </a:lnSpc>
              <a:spcBef>
                <a:spcPct val="0"/>
              </a:spcBef>
            </a:pPr>
            <a:endParaRPr lang="en-US" sz="4800" dirty="0">
              <a:solidFill>
                <a:srgbClr val="FFFFFF"/>
              </a:solidFill>
              <a:latin typeface="Semplicita Pro"/>
            </a:endParaRPr>
          </a:p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Once final proposal &amp; budget are approved, grant funds will be paid in one lump payment</a:t>
            </a:r>
          </a:p>
          <a:p>
            <a:pPr lvl="0">
              <a:lnSpc>
                <a:spcPts val="6719"/>
              </a:lnSpc>
              <a:spcBef>
                <a:spcPct val="0"/>
              </a:spcBef>
              <a:buFont typeface="Arial"/>
              <a:buChar char="•"/>
            </a:pPr>
            <a:endParaRPr lang="en-US" sz="4800" dirty="0">
              <a:solidFill>
                <a:srgbClr val="FFFFFF"/>
              </a:solidFill>
              <a:latin typeface="Semplicita Pro"/>
            </a:endParaRPr>
          </a:p>
          <a:p>
            <a:pPr lvl="0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Annual report due before next June meeting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34287" y="1292233"/>
            <a:ext cx="13819426" cy="6014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Activities: </a:t>
            </a:r>
          </a:p>
          <a:p>
            <a:pPr marL="1143000" lvl="1" indent="-685800">
              <a:lnSpc>
                <a:spcPts val="67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2 books</a:t>
            </a:r>
          </a:p>
          <a:p>
            <a:pPr marL="1143000" lvl="1" indent="-685800">
              <a:lnSpc>
                <a:spcPts val="67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Zoom calls</a:t>
            </a:r>
          </a:p>
          <a:p>
            <a:pPr marL="1143000" lvl="1" indent="-685800">
              <a:lnSpc>
                <a:spcPts val="67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Webinars</a:t>
            </a:r>
          </a:p>
          <a:p>
            <a:pPr marL="1143000" lvl="1" indent="-685800">
              <a:lnSpc>
                <a:spcPts val="67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Phone calls</a:t>
            </a:r>
          </a:p>
          <a:p>
            <a:pPr marL="0" lvl="0" indent="0" algn="l">
              <a:lnSpc>
                <a:spcPts val="6719"/>
              </a:lnSpc>
              <a:spcBef>
                <a:spcPct val="0"/>
              </a:spcBef>
              <a:buFont typeface="Arial"/>
              <a:buChar char="•"/>
            </a:pPr>
            <a:endParaRPr lang="en-US" sz="4800" dirty="0">
              <a:solidFill>
                <a:srgbClr val="FFFFFF"/>
              </a:solidFill>
              <a:latin typeface="Semplicita Pro"/>
            </a:endParaRPr>
          </a:p>
          <a:p>
            <a:pPr marL="0" lvl="0" indent="0"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Site visits starting in early 2020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39574" y="933450"/>
            <a:ext cx="16780352" cy="694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Stay connected with:</a:t>
            </a:r>
          </a:p>
          <a:p>
            <a:pPr marL="0" lvl="0" indent="0" algn="l">
              <a:lnSpc>
                <a:spcPts val="6719"/>
              </a:lnSpc>
              <a:spcBef>
                <a:spcPct val="0"/>
              </a:spcBef>
              <a:buFont typeface="Arial"/>
              <a:buChar char="•"/>
            </a:pPr>
            <a:endParaRPr lang="en-US" sz="4800" dirty="0">
              <a:solidFill>
                <a:srgbClr val="FFFFFF"/>
              </a:solidFill>
              <a:latin typeface="Semplicita Pro"/>
            </a:endParaRPr>
          </a:p>
          <a:p>
            <a:pPr marL="0" lvl="0" indent="0"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- Facebook group</a:t>
            </a:r>
          </a:p>
          <a:p>
            <a:pPr marL="0" lvl="0" indent="0"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- Newsletter</a:t>
            </a:r>
          </a:p>
          <a:p>
            <a:pPr marL="0" lvl="0" indent="0"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- Monthly email</a:t>
            </a:r>
          </a:p>
          <a:p>
            <a:pPr marL="0" lvl="0" indent="0"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Semplicita Pro"/>
              </a:rPr>
              <a:t>- Prayer resources</a:t>
            </a:r>
          </a:p>
          <a:p>
            <a:pPr marL="0" lvl="0" indent="0" algn="l">
              <a:lnSpc>
                <a:spcPts val="6719"/>
              </a:lnSpc>
              <a:spcBef>
                <a:spcPct val="0"/>
              </a:spcBef>
              <a:buFont typeface="Arial"/>
              <a:buChar char="•"/>
            </a:pPr>
            <a:endParaRPr lang="en-US" sz="4800" dirty="0">
              <a:solidFill>
                <a:srgbClr val="FFFFFF"/>
              </a:solidFill>
              <a:latin typeface="Semplicita Pro"/>
            </a:endParaRPr>
          </a:p>
          <a:p>
            <a:pPr marL="0" lvl="0" indent="0" algn="l"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FFFFFF"/>
                </a:solidFill>
                <a:latin typeface="Semplicita Pro"/>
              </a:rPr>
              <a:t>Let us know how we can best serve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20" t="68" r="3258" b="56141"/>
          <a:stretch>
            <a:fillRect/>
          </a:stretch>
        </p:blipFill>
        <p:spPr>
          <a:xfrm>
            <a:off x="581832" y="523601"/>
            <a:ext cx="17164704" cy="92542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732" t="4398" r="6512" b="7870"/>
          <a:stretch>
            <a:fillRect/>
          </a:stretch>
        </p:blipFill>
        <p:spPr>
          <a:xfrm>
            <a:off x="3897447" y="-43148"/>
            <a:ext cx="10084841" cy="103301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82516" y="2255607"/>
            <a:ext cx="12322969" cy="136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6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27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GOALS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074" y="4040583"/>
            <a:ext cx="17351852" cy="295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Build community of peer learning</a:t>
            </a:r>
          </a:p>
          <a:p>
            <a:pPr marL="0" marR="0" lvl="0" indent="0" algn="ctr" defTabSz="914400" rtl="0" eaLnBrk="1" fontAlgn="auto" latinLnBrk="0" hangingPunct="1">
              <a:lnSpc>
                <a:spcPts val="7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Deepen theologies &amp; practices of calling</a:t>
            </a:r>
          </a:p>
          <a:p>
            <a:pPr marL="0" marR="0" lvl="0" indent="0" algn="ctr" defTabSz="914400" rtl="0" eaLnBrk="1" fontAlgn="auto" latinLnBrk="0" hangingPunct="1">
              <a:lnSpc>
                <a:spcPts val="78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Strengthen your project proposals</a:t>
            </a:r>
          </a:p>
        </p:txBody>
      </p:sp>
    </p:spTree>
    <p:extLst>
      <p:ext uri="{BB962C8B-B14F-4D97-AF65-F5344CB8AC3E}">
        <p14:creationId xmlns:p14="http://schemas.microsoft.com/office/powerpoint/2010/main" val="119250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8074" y="1710626"/>
            <a:ext cx="17351852" cy="680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1 Corinthians 14:26-33</a:t>
            </a:r>
          </a:p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What should be done then, my friends?</a:t>
            </a:r>
          </a:p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When you come together, each one has a hymn, a lesson, </a:t>
            </a:r>
          </a:p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a revelation, a tongue, or an interpretation.</a:t>
            </a:r>
          </a:p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Let all things be done for building up...</a:t>
            </a:r>
          </a:p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mplicita Pro"/>
                <a:ea typeface="+mn-ea"/>
                <a:cs typeface="+mn-cs"/>
              </a:rPr>
              <a:t>...so that all may learn and all be encouraged.</a:t>
            </a:r>
          </a:p>
        </p:txBody>
      </p:sp>
    </p:spTree>
    <p:extLst>
      <p:ext uri="{BB962C8B-B14F-4D97-AF65-F5344CB8AC3E}">
        <p14:creationId xmlns:p14="http://schemas.microsoft.com/office/powerpoint/2010/main" val="65759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82516" y="1028700"/>
            <a:ext cx="12322969" cy="2701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CONVERSATIO PILGRIMAGE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2874" y="4323715"/>
            <a:ext cx="17351852" cy="493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What part of your project 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are you most excited about? 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600" dirty="0">
              <a:solidFill>
                <a:srgbClr val="FFFFFF"/>
              </a:solidFill>
              <a:latin typeface="Semplicita Pro"/>
            </a:endParaRP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What part of your project 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dirty="0">
                <a:solidFill>
                  <a:srgbClr val="FFFFFF"/>
                </a:solidFill>
                <a:latin typeface="Semplicita Pro"/>
              </a:rPr>
              <a:t>do you still have questions about?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39518" y="659702"/>
            <a:ext cx="15519782" cy="1077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1"/>
              </a:lnSpc>
              <a:spcBef>
                <a:spcPct val="0"/>
              </a:spcBef>
            </a:pPr>
            <a:r>
              <a:rPr lang="en-US" sz="5008" dirty="0">
                <a:solidFill>
                  <a:srgbClr val="FFFFFF"/>
                </a:solidFill>
                <a:latin typeface="Semplicita Pro"/>
              </a:rPr>
              <a:t>What strikes you about what you see? </a:t>
            </a:r>
          </a:p>
          <a:p>
            <a:pPr algn="ctr">
              <a:lnSpc>
                <a:spcPts val="7011"/>
              </a:lnSpc>
              <a:spcBef>
                <a:spcPct val="0"/>
              </a:spcBef>
            </a:pPr>
            <a:r>
              <a:rPr lang="en-US" sz="5008" dirty="0">
                <a:solidFill>
                  <a:srgbClr val="FFFFFF"/>
                </a:solidFill>
                <a:latin typeface="Semplicita Pro"/>
              </a:rPr>
              <a:t>What's missing?</a:t>
            </a:r>
          </a:p>
          <a:p>
            <a:pPr algn="ctr">
              <a:lnSpc>
                <a:spcPts val="7012"/>
              </a:lnSpc>
              <a:spcBef>
                <a:spcPct val="0"/>
              </a:spcBef>
            </a:pPr>
            <a:endParaRPr lang="en-US" sz="5008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011"/>
              </a:lnSpc>
              <a:spcBef>
                <a:spcPct val="0"/>
              </a:spcBef>
            </a:pPr>
            <a:r>
              <a:rPr lang="en-US" sz="5008" dirty="0">
                <a:solidFill>
                  <a:srgbClr val="FFFFFF"/>
                </a:solidFill>
                <a:latin typeface="Semplicita Pro"/>
              </a:rPr>
              <a:t>What questions does your own poster raise?</a:t>
            </a:r>
          </a:p>
          <a:p>
            <a:pPr marL="0" lvl="0" indent="0" algn="ctr">
              <a:lnSpc>
                <a:spcPts val="7011"/>
              </a:lnSpc>
              <a:spcBef>
                <a:spcPct val="0"/>
              </a:spcBef>
            </a:pPr>
            <a:r>
              <a:rPr lang="en-US" sz="5008" dirty="0">
                <a:solidFill>
                  <a:srgbClr val="FFFFFF"/>
                </a:solidFill>
                <a:latin typeface="Semplicita Pro"/>
              </a:rPr>
              <a:t>Other posters?</a:t>
            </a:r>
          </a:p>
          <a:p>
            <a:pPr marL="0" lvl="0" indent="0" algn="ctr">
              <a:lnSpc>
                <a:spcPts val="7011"/>
              </a:lnSpc>
              <a:spcBef>
                <a:spcPct val="0"/>
              </a:spcBef>
              <a:buFont typeface="Arial"/>
              <a:buChar char="•"/>
            </a:pPr>
            <a:endParaRPr lang="en-US" sz="5008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011"/>
              </a:lnSpc>
              <a:spcBef>
                <a:spcPct val="0"/>
              </a:spcBef>
            </a:pPr>
            <a:r>
              <a:rPr lang="en-US" sz="5008" dirty="0">
                <a:solidFill>
                  <a:srgbClr val="FFFFFF"/>
                </a:solidFill>
                <a:latin typeface="Semplicita Pro"/>
              </a:rPr>
              <a:t>What's surprising? What's hopeful?</a:t>
            </a:r>
          </a:p>
          <a:p>
            <a:pPr marL="0" lvl="0" indent="0" algn="ctr">
              <a:lnSpc>
                <a:spcPts val="7011"/>
              </a:lnSpc>
              <a:spcBef>
                <a:spcPct val="0"/>
              </a:spcBef>
              <a:buFont typeface="Arial"/>
              <a:buChar char="•"/>
            </a:pPr>
            <a:endParaRPr lang="en-US" sz="5008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011"/>
              </a:lnSpc>
              <a:spcBef>
                <a:spcPct val="0"/>
              </a:spcBef>
            </a:pPr>
            <a:r>
              <a:rPr lang="en-US" sz="5008" dirty="0">
                <a:solidFill>
                  <a:srgbClr val="FFFFFF"/>
                </a:solidFill>
                <a:latin typeface="Semplicita Pro"/>
              </a:rPr>
              <a:t>How might God be speaking through what's revealed to us in these posters?</a:t>
            </a:r>
          </a:p>
          <a:p>
            <a:pPr marL="0" lvl="0" indent="0" algn="ctr">
              <a:lnSpc>
                <a:spcPts val="7011"/>
              </a:lnSpc>
              <a:spcBef>
                <a:spcPct val="0"/>
              </a:spcBef>
              <a:buFont typeface="Arial"/>
              <a:buChar char="•"/>
            </a:pPr>
            <a:endParaRPr lang="en-US" sz="5008" dirty="0">
              <a:solidFill>
                <a:srgbClr val="FFFFFF"/>
              </a:solidFill>
              <a:latin typeface="Semplicita Pro"/>
            </a:endParaRPr>
          </a:p>
          <a:p>
            <a:pPr marL="0" lvl="0" indent="0" algn="ctr">
              <a:lnSpc>
                <a:spcPts val="7011"/>
              </a:lnSpc>
              <a:spcBef>
                <a:spcPct val="0"/>
              </a:spcBef>
              <a:buFont typeface="Arial"/>
              <a:buChar char="•"/>
            </a:pPr>
            <a:endParaRPr lang="en-US" sz="5008" dirty="0">
              <a:solidFill>
                <a:srgbClr val="FFFFFF"/>
              </a:solidFill>
              <a:latin typeface="Semplicita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03" b="13217"/>
          <a:stretch>
            <a:fillRect/>
          </a:stretch>
        </p:blipFill>
        <p:spPr>
          <a:xfrm>
            <a:off x="468074" y="492801"/>
            <a:ext cx="17351852" cy="9331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82516" y="1028700"/>
            <a:ext cx="12322969" cy="272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19"/>
              </a:lnSpc>
            </a:pPr>
            <a:r>
              <a:rPr lang="en-US" sz="9000" spc="270">
                <a:solidFill>
                  <a:srgbClr val="FFFFFF"/>
                </a:solidFill>
                <a:latin typeface="Semplicita Pro"/>
              </a:rPr>
              <a:t>SMALL GROUP DISCUSSION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2874" y="4352290"/>
            <a:ext cx="17351852" cy="537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Semplicita Pro"/>
              </a:rPr>
              <a:t>What is one thing you heard today that surprised or challenged you?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4800">
              <a:solidFill>
                <a:srgbClr val="FFFFFF"/>
              </a:solidFill>
              <a:latin typeface="Semplicita Pro"/>
            </a:endParaRP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Semplicita Pro"/>
              </a:rPr>
              <a:t>What are some insights or questions that you're taking 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Semplicita Pro"/>
              </a:rPr>
              <a:t>away from the panel discussion for your project?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4800">
              <a:solidFill>
                <a:srgbClr val="FFFFFF"/>
              </a:solidFill>
              <a:latin typeface="Semplicita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507</Words>
  <Application>Microsoft Office PowerPoint</Application>
  <PresentationFormat>Custom</PresentationFormat>
  <Paragraphs>169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Semplicita Pro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CCI June Meeting 2019 - Monday</dc:title>
  <dc:creator>Fanucci, Laura K</dc:creator>
  <cp:lastModifiedBy>Bazan, Jessica L</cp:lastModifiedBy>
  <cp:revision>6</cp:revision>
  <dcterms:created xsi:type="dcterms:W3CDTF">2006-08-16T00:00:00Z</dcterms:created>
  <dcterms:modified xsi:type="dcterms:W3CDTF">2019-07-03T14:20:54Z</dcterms:modified>
  <dc:identifier>DADcrcRVDHw</dc:identifier>
</cp:coreProperties>
</file>